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  <p:embeddedFont>
      <p:font typeface="Open Sans Light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2.xml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OpenSansLight-bold.fntdata"/><Relationship Id="rId52" Type="http://schemas.openxmlformats.org/officeDocument/2006/relationships/font" Target="fonts/OpenSansLight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Light-italic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a6a87d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a6a87d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a6a87d4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a6a87d4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d37fab79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8d37fab79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2c8bf89c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2c8bf89c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2c8bf89c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2c8bf89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2c8bf89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2c8bf89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a6a87d4a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6a6a87d4a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eeee0304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eeee0304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2c8bf89c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2c8bf89c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2c8bf89c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2c8bf89c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2c8bf89c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2c8bf89c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a6a87d4a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a6a87d4a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6a6a87d4a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6a6a87d4a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2c8bf89c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2c8bf89c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2c8bf89c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2c8bf89c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f2b0e02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f2b0e02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a07cd33b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8a07cd33b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2c8bf89c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2c8bf89c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f2b0e02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9f2b0e02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f2b0e02e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f2b0e02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f2b0e02e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f2b0e02e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2c8bf89c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2c8bf89c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6a6a87d4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6a6a87d4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2c8bf89c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2c8bf89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2c8bf89c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2c8bf89c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2c8bf89c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2c8bf89c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2c8bf89c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2c8bf89c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2c8bf89c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2c8bf89c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2c8bf89c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62c8bf89c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2c8bf89c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2c8bf89c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2c8bf89c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2c8bf89c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2c8bf89c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62c8bf89c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a6a87d4a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6a6a87d4a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a6a87d4a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6a6a87d4a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a07cd33b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a07cd33b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8a07cd33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8a07cd33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6a6a87d4a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6a6a87d4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ba5beb72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ba5beb7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a6a87d4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6a6a87d4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a07cd33b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8a07cd33b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a6a87d4a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6a6a87d4a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a6a87d4a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a6a87d4a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1" Type="http://schemas.openxmlformats.org/officeDocument/2006/relationships/image" Target="../media/image19.png"/><Relationship Id="rId10" Type="http://schemas.openxmlformats.org/officeDocument/2006/relationships/image" Target="../media/image10.png"/><Relationship Id="rId12" Type="http://schemas.openxmlformats.org/officeDocument/2006/relationships/image" Target="../media/image20.png"/><Relationship Id="rId9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1175" y="2045425"/>
            <a:ext cx="8259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Recommender System &amp; Chatbot</a:t>
            </a:r>
            <a:endParaRPr sz="36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AI Studio Final</a:t>
            </a:r>
            <a:r>
              <a:rPr lang="en" sz="36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Presentation</a:t>
            </a:r>
            <a:endParaRPr sz="3600">
              <a:solidFill>
                <a:schemeClr val="accent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01175" y="4098024"/>
            <a:ext cx="8576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Science Research Council 1B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December 4th, 2023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Resources We Leveraged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Google Collab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VS Code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GitHub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RStudio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Kaggle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ChatGPT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338" y="1247150"/>
            <a:ext cx="1937824" cy="11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75" y="3649934"/>
            <a:ext cx="1809950" cy="97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5263" y="1294236"/>
            <a:ext cx="1937823" cy="109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9150" y="2902025"/>
            <a:ext cx="1753001" cy="6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5133" y="1399062"/>
            <a:ext cx="880404" cy="8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3963" y="2882224"/>
            <a:ext cx="14827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8513" y="2728375"/>
            <a:ext cx="880401" cy="88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47300" y="3988075"/>
            <a:ext cx="2036850" cy="82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86200" y="4111458"/>
            <a:ext cx="1903725" cy="57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2D45"/>
              </a:buClr>
              <a:buSzPts val="2800"/>
              <a:buFont typeface="Open Sans Light"/>
              <a:buAutoNum type="romanUcPeriod"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Collection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Collection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Pulled from the Census using slightly modified code provided to us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Had to pull for multiple years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038" y="2197475"/>
            <a:ext cx="75342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Collection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Dataset provided within the DATA2GO.NYC website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800" y="1911600"/>
            <a:ext cx="5275599" cy="24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II. Data Cleaning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Cleaning - Census Data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Combining multiple years because each year was a separate dataset 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463" y="1776775"/>
            <a:ext cx="5581075" cy="30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Cleaning - DATA2GO.NYC data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311700" y="1091800"/>
            <a:ext cx="5443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Extracting necessary rows and columns and pivoting data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originally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came as a row, we converted each column into a row entry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Could only use 5th and 4th version because the older versions had different formatting (Variable names, # of total indicators varied)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206" y="1017713"/>
            <a:ext cx="3041093" cy="379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III. Feature Engineering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Engineering </a:t>
            </a: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 Census Data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245650" y="13049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Removing the city column and replacing the index to the year of which the data was pulled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375" y="1959388"/>
            <a:ext cx="75152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Engineering - DATA2GO.NYC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113850" y="1386750"/>
            <a:ext cx="2116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limited data, we One hot encoded the “sector” column to allow us to make correlations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- 1 : In this sector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- 0 : Not in this sector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351" y="1099775"/>
            <a:ext cx="6913650" cy="39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Introductions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/>
        </p:nvSpPr>
        <p:spPr>
          <a:xfrm>
            <a:off x="311700" y="902225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IV. Clustering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Clustering with K-means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311700" y="1281925"/>
            <a:ext cx="40236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Char char="-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 clustered data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Char char="-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does our data look?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Char char="-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First assumptions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Pre-processing steps :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AutoNum type="arabicPeriod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Standardization of values using, </a:t>
            </a:r>
            <a:b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1" lang="en" sz="1000">
                <a:solidFill>
                  <a:schemeClr val="accent2"/>
                </a:solidFill>
                <a:highlight>
                  <a:srgbClr val="FFFF00"/>
                </a:highlight>
              </a:rPr>
              <a:t>from</a:t>
            </a:r>
            <a:r>
              <a:rPr lang="en" sz="1000">
                <a:solidFill>
                  <a:schemeClr val="accent2"/>
                </a:solidFill>
                <a:highlight>
                  <a:srgbClr val="FFFF00"/>
                </a:highlight>
              </a:rPr>
              <a:t> sklearn.preprocessing </a:t>
            </a:r>
            <a:r>
              <a:rPr b="1" lang="en" sz="1000">
                <a:solidFill>
                  <a:schemeClr val="accent2"/>
                </a:solidFill>
                <a:highlight>
                  <a:srgbClr val="FFFF00"/>
                </a:highlight>
              </a:rPr>
              <a:t>import</a:t>
            </a:r>
            <a:r>
              <a:rPr lang="en" sz="1000">
                <a:solidFill>
                  <a:schemeClr val="accent2"/>
                </a:solidFill>
                <a:highlight>
                  <a:srgbClr val="FFFF00"/>
                </a:highlight>
              </a:rPr>
              <a:t> StandardScaler </a:t>
            </a:r>
            <a:r>
              <a:rPr lang="en" sz="1000">
                <a:solidFill>
                  <a:schemeClr val="accent2"/>
                </a:solidFill>
              </a:rPr>
              <a:t>because some values were percentages (%), and others were solid or total count values.</a:t>
            </a:r>
            <a:endParaRPr sz="10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AutoNum type="arabicPeriod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Optimal Hyperparameter : </a:t>
            </a:r>
            <a:b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# of clusters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072" y="976472"/>
            <a:ext cx="3835775" cy="403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Clustering with K-means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-59825" y="1494600"/>
            <a:ext cx="32145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K-means requires a hyperparameter : </a:t>
            </a:r>
            <a:r>
              <a:rPr b="1"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# of clusters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used 2 methods to verify the best number of clusters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Best Hyperparameter is determined:</a:t>
            </a:r>
            <a:b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 Elbow method - Value before </a:t>
            </a: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plateau</a:t>
            </a:r>
            <a:endParaRPr sz="12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Silhouette</a:t>
            </a: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Score - Value before the steepest drop</a:t>
            </a:r>
            <a:endParaRPr sz="12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400" y="1203075"/>
            <a:ext cx="5684525" cy="34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311700" y="1017725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started out with 10 sectors (Education, Health, Environment,...), and ended up with 6? Why?</a:t>
            </a:r>
            <a:endParaRPr b="1"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 Light"/>
              <a:buAutoNum type="arabicPeriod"/>
            </a:pP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If we use too few clusters it may oversimplify the data, if we use too much it may overfit and not accurately cluster. In summary they might not be accurate.</a:t>
            </a: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 Light"/>
              <a:buAutoNum type="arabicPeriod"/>
            </a:pP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Clustering removes 1 sector, and implicitly if you a data point isn’t clustered to any explicit cluster implicitly it is part of the unstated or removed cluster.</a:t>
            </a:r>
            <a:b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 Light"/>
              <a:buAutoNum type="arabicPeriod"/>
            </a:pP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Some sectors had limited entries, making that sector not as impactful as others,</a:t>
            </a: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 : Food Systems only had 4 entries. This sector could be merged.</a:t>
            </a:r>
            <a:endParaRPr i="1"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Optimal number of hyperparameters : 6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00" y="3679713"/>
            <a:ext cx="797242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V. Correlation Analysis &amp; Recommender System 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047" y="1058500"/>
            <a:ext cx="3541526" cy="356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380625" y="951150"/>
            <a:ext cx="4540800" cy="3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Problems Faced as we attempted to correlate: </a:t>
            </a:r>
            <a:endParaRPr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E9E9E"/>
                </a:solidFill>
              </a:rPr>
              <a:t>There were clusters being formed in the previous step, but no correlation could be extracted out of the DATA2GO.NYC data since it was only 2 years.</a:t>
            </a:r>
            <a:endParaRPr i="1"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Solution : </a:t>
            </a:r>
            <a:endParaRPr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</a:rPr>
              <a:t>We were stuck and opted to attempt to cluster using the cleaned data from the census, despite </a:t>
            </a:r>
            <a:r>
              <a:rPr lang="en" sz="1800">
                <a:solidFill>
                  <a:srgbClr val="9E9E9E"/>
                </a:solidFill>
              </a:rPr>
              <a:t>losing</a:t>
            </a:r>
            <a:r>
              <a:rPr lang="en" sz="1800">
                <a:solidFill>
                  <a:srgbClr val="9E9E9E"/>
                </a:solidFill>
              </a:rPr>
              <a:t> some variables it was a tradeoff for a more accurate model that could correlate our data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240275" y="175100"/>
            <a:ext cx="66543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Correlation Analysis using </a:t>
            </a:r>
            <a:r>
              <a:rPr b="1" lang="en" sz="1800">
                <a:solidFill>
                  <a:schemeClr val="dk2"/>
                </a:solidFill>
              </a:rPr>
              <a:t>Correlation Matrix</a:t>
            </a:r>
            <a:r>
              <a:rPr lang="en" sz="1800">
                <a:solidFill>
                  <a:schemeClr val="dk2"/>
                </a:solidFill>
              </a:rPr>
              <a:t> </a:t>
            </a:r>
            <a:br>
              <a:rPr lang="en" sz="1800">
                <a:solidFill>
                  <a:schemeClr val="dk2"/>
                </a:solidFill>
              </a:rPr>
            </a:br>
            <a:r>
              <a:rPr i="1" lang="en" sz="1000">
                <a:solidFill>
                  <a:schemeClr val="accent2"/>
                </a:solidFill>
              </a:rPr>
              <a:t>correlation_matrix </a:t>
            </a:r>
            <a:r>
              <a:rPr b="1" i="1" lang="en" sz="1000">
                <a:solidFill>
                  <a:schemeClr val="accent2"/>
                </a:solidFill>
              </a:rPr>
              <a:t>=</a:t>
            </a:r>
            <a:r>
              <a:rPr i="1" lang="en" sz="1000">
                <a:solidFill>
                  <a:schemeClr val="accent2"/>
                </a:solidFill>
              </a:rPr>
              <a:t> df</a:t>
            </a:r>
            <a:r>
              <a:rPr b="1" i="1" lang="en" sz="1000">
                <a:solidFill>
                  <a:schemeClr val="accent2"/>
                </a:solidFill>
              </a:rPr>
              <a:t>.</a:t>
            </a:r>
            <a:r>
              <a:rPr i="1" lang="en" sz="1000">
                <a:solidFill>
                  <a:schemeClr val="accent2"/>
                </a:solidFill>
              </a:rPr>
              <a:t>corr()</a:t>
            </a:r>
            <a:endParaRPr i="1" sz="1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2"/>
                </a:solidFill>
              </a:rPr>
            </a:br>
            <a:endParaRPr sz="1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/>
        </p:nvSpPr>
        <p:spPr>
          <a:xfrm>
            <a:off x="95750" y="138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Correlation Matrix (All variables)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700" y="710875"/>
            <a:ext cx="4772624" cy="413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">
            <a:off x="0" y="2964676"/>
            <a:ext cx="2598401" cy="21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454925" y="934650"/>
            <a:ext cx="33933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It worked! Correlations were formed with the Census Data!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graph is unreadable due to the 197 variables compared to each other.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/>
        </p:nvSpPr>
        <p:spPr>
          <a:xfrm>
            <a:off x="311700" y="21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Correlation Matrix (Top 5 variables)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768" y="984325"/>
            <a:ext cx="4677632" cy="41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248525" y="1157550"/>
            <a:ext cx="34098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Zoom in to just 5 variables compared.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rgbClr val="FF0000"/>
                </a:highlight>
              </a:rPr>
              <a:t>1 - Strong </a:t>
            </a:r>
            <a:r>
              <a:rPr lang="en" sz="1500">
                <a:solidFill>
                  <a:schemeClr val="dk2"/>
                </a:solidFill>
                <a:highlight>
                  <a:srgbClr val="FF0000"/>
                </a:highlight>
              </a:rPr>
              <a:t>Positive</a:t>
            </a:r>
            <a:r>
              <a:rPr lang="en" sz="1500">
                <a:solidFill>
                  <a:schemeClr val="dk2"/>
                </a:solidFill>
                <a:highlight>
                  <a:srgbClr val="FF0000"/>
                </a:highlight>
              </a:rPr>
              <a:t> Correlation :</a:t>
            </a:r>
            <a:br>
              <a:rPr lang="en" sz="1500">
                <a:solidFill>
                  <a:schemeClr val="dk2"/>
                </a:solidFill>
              </a:rPr>
            </a:br>
            <a:r>
              <a:rPr lang="en" sz="1500">
                <a:solidFill>
                  <a:schemeClr val="dk2"/>
                </a:solidFill>
              </a:rPr>
              <a:t>The closer to 1 or the more red it is the stronger the correlation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rgbClr val="00FFFF"/>
                </a:highlight>
              </a:rPr>
              <a:t>-1 - Strong Negative Correlation : </a:t>
            </a:r>
            <a:endParaRPr sz="1500">
              <a:solidFill>
                <a:schemeClr val="dk2"/>
              </a:solidFill>
              <a:highlight>
                <a:srgbClr val="00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closer to -1 or the more blue, the stronger the negative effects are.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We ignore values exactly 1 because they are correlated to themselves.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Recommender System - Implementation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311700" y="1446500"/>
            <a:ext cx="73149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Implemented using a function our team developed. The code was written in Python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Goes through all the correlations of the selected variable and returns the ones with the highest correlation depending on how many the user wants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Recommender System - How it works 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0" y="1297875"/>
            <a:ext cx="73149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075" y="1297875"/>
            <a:ext cx="72125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059975"/>
            <a:ext cx="4552975" cy="29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374" y="2970650"/>
            <a:ext cx="41123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Meet </a:t>
            </a: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Team!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729850" y="2486523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Loyd Flores</a:t>
            </a:r>
            <a:b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CUNY Queens College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1077250" y="1183863"/>
            <a:ext cx="1362600" cy="136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2528100" y="3100325"/>
            <a:ext cx="1362600" cy="137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079300" y="4423448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Xinyu Huang</a:t>
            </a:r>
            <a:b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CUNY Baruch College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543300" y="2486523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Labiba Aziz</a:t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CUNY Queens College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890700" y="1183863"/>
            <a:ext cx="1362600" cy="136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341550" y="3004525"/>
            <a:ext cx="1362600" cy="137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994150" y="4423448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Kirsty Ihenetu</a:t>
            </a:r>
            <a:b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Barnard College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356750" y="2486523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Fatima Ali</a:t>
            </a:r>
            <a:b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SUNY Farmingdale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04150" y="1183863"/>
            <a:ext cx="1362600" cy="136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00" y="995973"/>
            <a:ext cx="1550500" cy="15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VI. Chatbot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Chatbot Implementation - Overview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Due to time constraint our team opted to utilize </a:t>
            </a: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OPEN AI’s GPT-3.5-Turbo to implement a correlational analyst.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Another option was to implement  our own RAG model (LLM like 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Chat GPT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), but we were short on time.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Open AI’s models requires a few things. It needs our data retrieved to be converted into something it understands. 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From Correlation_Matrix.csv -&gt; knowledge.txt, using a python function implemented by the team.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Chatbot Implementation - Data Conversion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6" name="Google Shape;306;p44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574" y="1774224"/>
            <a:ext cx="4465225" cy="20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0" y="1567175"/>
            <a:ext cx="3603250" cy="32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/>
          <p:nvPr/>
        </p:nvSpPr>
        <p:spPr>
          <a:xfrm>
            <a:off x="3752850" y="2436850"/>
            <a:ext cx="664500" cy="40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4"/>
          <p:cNvSpPr txBox="1"/>
          <p:nvPr/>
        </p:nvSpPr>
        <p:spPr>
          <a:xfrm>
            <a:off x="174750" y="1119925"/>
            <a:ext cx="8730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Correlation_matrix.csv                                  knowledge.txt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1" name="Google Shape;311;p44"/>
          <p:cNvSpPr/>
          <p:nvPr/>
        </p:nvSpPr>
        <p:spPr>
          <a:xfrm>
            <a:off x="3752850" y="1161275"/>
            <a:ext cx="664500" cy="40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Chatbot Implementation - Creation of our Model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174750" y="1119925"/>
            <a:ext cx="87300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Written in python, code was written to host our model that was connected to </a:t>
            </a:r>
            <a:r>
              <a:rPr lang="en" sz="1800">
                <a:solidFill>
                  <a:schemeClr val="dk2"/>
                </a:solidFill>
              </a:rPr>
              <a:t>Chat-GPT’s</a:t>
            </a:r>
            <a:r>
              <a:rPr lang="en" sz="1800">
                <a:solidFill>
                  <a:schemeClr val="dk2"/>
                </a:solidFill>
              </a:rPr>
              <a:t> api on the back end.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We trained our model using the `knowledge.txt` file that was generated previously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 Open AI’s API it indicates that we have to give it specific instructions on how it will analyze our data. After tinkering we </a:t>
            </a:r>
            <a:r>
              <a:rPr lang="en" sz="1800">
                <a:solidFill>
                  <a:schemeClr val="dk2"/>
                </a:solidFill>
              </a:rPr>
              <a:t>finally</a:t>
            </a:r>
            <a:r>
              <a:rPr lang="en" sz="1800">
                <a:solidFill>
                  <a:schemeClr val="dk2"/>
                </a:solidFill>
              </a:rPr>
              <a:t> ended up with a working model that fits specifically for our use case.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Chatbot Implementation - How it looks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87300"/>
            <a:ext cx="184217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397" y="1145275"/>
            <a:ext cx="202474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2117" y="1145275"/>
            <a:ext cx="20460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VII. Implementation - Putting it all together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/>
        </p:nvSpPr>
        <p:spPr>
          <a:xfrm>
            <a:off x="311700" y="55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do we implement and tie everything together?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6" name="Google Shape;336;p48"/>
          <p:cNvSpPr txBox="1"/>
          <p:nvPr/>
        </p:nvSpPr>
        <p:spPr>
          <a:xfrm>
            <a:off x="580600" y="1492625"/>
            <a:ext cx="77361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wanted to tie everything together and for it to work as a unit.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Webpage was written in REACT/Js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Backend of the Chatbot was written in Python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Recommender System was originally written in python but was converted to javascript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Note, Backend of the webpage is completely </a:t>
            </a:r>
            <a:r>
              <a:rPr lang="en" sz="1800">
                <a:solidFill>
                  <a:schemeClr val="dk2"/>
                </a:solidFill>
              </a:rPr>
              <a:t>separate</a:t>
            </a:r>
            <a:r>
              <a:rPr lang="en" sz="1800">
                <a:solidFill>
                  <a:schemeClr val="dk2"/>
                </a:solidFill>
              </a:rPr>
              <a:t> from the backend of the chatbot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This webpage could be implemented on DATA2GO.NYC when people are looking for variables, the input could be the user’s click.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/>
        </p:nvSpPr>
        <p:spPr>
          <a:xfrm>
            <a:off x="311700" y="55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13" y="759600"/>
            <a:ext cx="8942726" cy="43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8293">
            <a:off x="82244" y="-41819"/>
            <a:ext cx="1077762" cy="810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VIII. Demo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Final Thoughts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AI Studio TA and </a:t>
            </a: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Challenge </a:t>
            </a: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Advisor</a:t>
            </a: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2136575" y="3239900"/>
            <a:ext cx="22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Ryan Hardesty Lewis</a:t>
            </a:r>
            <a:b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AI Studio TA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483975" y="1937238"/>
            <a:ext cx="1362600" cy="136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&lt;insert jpg&gt;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950025" y="3239898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Rebecca Gluskin</a:t>
            </a:r>
            <a:b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Challenge Advisor</a:t>
            </a:r>
            <a:endParaRPr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297425" y="1937238"/>
            <a:ext cx="1362600" cy="136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&lt;insert jpg&gt;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850" y="1579262"/>
            <a:ext cx="1758075" cy="17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050" y="1419975"/>
            <a:ext cx="1917375" cy="19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We Learned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9" name="Google Shape;359;p52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Char char="●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to work with </a:t>
            </a: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RStudio 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Char char="●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stressful it is to look for data and to clean up outdated datasets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Char char="●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Machine learning cycle from data exploration to implementation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Char char="●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It is not linear. Most of the time you think you have </a:t>
            </a: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something figured out but you don’t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 Light"/>
              <a:buChar char="●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importance of being able to learn on the fly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Potential Next Steps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5" name="Google Shape;365;p53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Implementation on DATA2GO.NYC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Changing the recommender system to dynamically recommend when a user clicks on a variable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-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Chatbot will be available on the website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/>
        </p:nvSpPr>
        <p:spPr>
          <a:xfrm>
            <a:off x="301175" y="2578825"/>
            <a:ext cx="7894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rgbClr val="C1F4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Questions?</a:t>
            </a:r>
            <a:endParaRPr i="0" sz="4800" u="none" cap="none" strike="noStrike">
              <a:solidFill>
                <a:srgbClr val="C1F4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Presentation Agenda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Overall Project 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Challenge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romanU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Pannel Challenge and Potential Impact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AI Studio Project Overview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romanU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Collection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romanU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Cleaning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romanU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 Engineering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romanU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Clustering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romanU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Recommender System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romanU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Chatbot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romanU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Implementation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romanU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Demo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Final thoughts and Closing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3953250" y="304925"/>
            <a:ext cx="12375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1" i="0" lang="en" sz="16000" u="none" cap="none" strike="noStrike">
                <a:solidFill>
                  <a:srgbClr val="C1F4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16000" u="none" cap="none" strike="noStrike">
              <a:solidFill>
                <a:srgbClr val="C1F4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" name="Google Shape;99;p18"/>
          <p:cNvCxnSpPr/>
          <p:nvPr/>
        </p:nvCxnSpPr>
        <p:spPr>
          <a:xfrm>
            <a:off x="3789600" y="3830950"/>
            <a:ext cx="1564800" cy="0"/>
          </a:xfrm>
          <a:prstGeom prst="straightConnector1">
            <a:avLst/>
          </a:prstGeom>
          <a:noFill/>
          <a:ln cap="flat" cmpd="sng" w="38100">
            <a:solidFill>
              <a:srgbClr val="C1F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8"/>
          <p:cNvSpPr txBox="1"/>
          <p:nvPr/>
        </p:nvSpPr>
        <p:spPr>
          <a:xfrm>
            <a:off x="2967150" y="4176000"/>
            <a:ext cx="32097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521650" y="1558675"/>
            <a:ext cx="69630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Pannel Challenge and Potential Impact :</a:t>
            </a:r>
            <a:endParaRPr sz="1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more efficient way of accessing the Census API, by making DATA2GO.NYC even easier to use. How?</a:t>
            </a:r>
            <a:endParaRPr sz="1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 A data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recommendation system</a:t>
            </a:r>
            <a:r>
              <a:rPr lang="e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variables, correlations, and infographics based on the key search terms they are already looking for.</a:t>
            </a:r>
            <a:endParaRPr sz="1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An interactive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Chatbot/Assistant</a:t>
            </a:r>
            <a:r>
              <a:rPr lang="e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where you can have deeper insights</a:t>
            </a:r>
            <a:endParaRPr sz="1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Goal and Potential Impact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enhance the accessibility and user experience of DATA2GO.NYC for those with limited technical proficiency, we propose a multifaceted approach. This includes: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User-Friendly Interface Redesign: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Simplify the interface to make it easy for users of all technical levels to access and understand the data.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Advanced Analytical Tools: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Add tools for deeper analysis, helping users easily find and understand complex data correlations.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Comprehensive Data Coverage: 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Ensure that all important variables are included, providing a more complete and accurate data set.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Enhanced User Engagement: 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Create interactive features to make the platform more engaging and easier to use, encouraging wider exploration of the data.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AI Studio Project Overview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Approach</a:t>
            </a:r>
            <a:endParaRPr sz="2800">
              <a:solidFill>
                <a:srgbClr val="002D45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18" name="Google Shape;118;p21"/>
          <p:cNvGrpSpPr/>
          <p:nvPr/>
        </p:nvGrpSpPr>
        <p:grpSpPr>
          <a:xfrm>
            <a:off x="4362023" y="1765926"/>
            <a:ext cx="2686949" cy="1825574"/>
            <a:chOff x="4374973" y="1758800"/>
            <a:chExt cx="2686949" cy="1825574"/>
          </a:xfrm>
        </p:grpSpPr>
        <p:sp>
          <p:nvSpPr>
            <p:cNvPr id="119" name="Google Shape;119;p2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21"/>
            <p:cNvGrpSpPr/>
            <p:nvPr/>
          </p:nvGrpSpPr>
          <p:grpSpPr>
            <a:xfrm>
              <a:off x="4374973" y="1758800"/>
              <a:ext cx="2686949" cy="1825574"/>
              <a:chOff x="4374973" y="1758800"/>
              <a:chExt cx="2686949" cy="1825574"/>
            </a:xfrm>
          </p:grpSpPr>
          <p:grpSp>
            <p:nvGrpSpPr>
              <p:cNvPr id="121" name="Google Shape;121;p2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22" name="Google Shape;122;p2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3" name="Google Shape;123;p2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4" name="Google Shape;124;p21"/>
              <p:cNvSpPr txBox="1"/>
              <p:nvPr/>
            </p:nvSpPr>
            <p:spPr>
              <a:xfrm>
                <a:off x="4374973" y="3212974"/>
                <a:ext cx="959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Open Sans"/>
                    <a:ea typeface="Open Sans"/>
                    <a:cs typeface="Open Sans"/>
                    <a:sym typeface="Open Sans"/>
                  </a:rPr>
                  <a:t>October</a:t>
                </a:r>
                <a:endParaRPr b="1" sz="12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" name="Google Shape;125;p21"/>
              <p:cNvSpPr txBox="1"/>
              <p:nvPr/>
            </p:nvSpPr>
            <p:spPr>
              <a:xfrm>
                <a:off x="4808323" y="1758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Open Sans"/>
                    <a:ea typeface="Open Sans"/>
                    <a:cs typeface="Open Sans"/>
                    <a:sym typeface="Open Sans"/>
                  </a:rPr>
                  <a:t>Data Cleaning &amp; Modeling </a:t>
                </a:r>
                <a:endParaRPr b="1" sz="8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Removing unnecessary columns/rows and employed </a:t>
                </a: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feature engineering to</a:t>
                </a: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 enrich the dataset. Applied clustering on the ‘Sector’ variable to </a:t>
                </a: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understand patterns and relationships within the dataset.</a:t>
                </a: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endParaRPr sz="800"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126" name="Google Shape;126;p21"/>
          <p:cNvGrpSpPr/>
          <p:nvPr/>
        </p:nvGrpSpPr>
        <p:grpSpPr>
          <a:xfrm>
            <a:off x="6248325" y="2709725"/>
            <a:ext cx="2895675" cy="1640101"/>
            <a:chOff x="6261275" y="2702599"/>
            <a:chExt cx="2895675" cy="1640101"/>
          </a:xfrm>
        </p:grpSpPr>
        <p:sp>
          <p:nvSpPr>
            <p:cNvPr id="127" name="Google Shape;127;p21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" name="Google Shape;128;p21"/>
            <p:cNvGrpSpPr/>
            <p:nvPr/>
          </p:nvGrpSpPr>
          <p:grpSpPr>
            <a:xfrm>
              <a:off x="6261275" y="2702599"/>
              <a:ext cx="2710373" cy="1640101"/>
              <a:chOff x="6261275" y="2702599"/>
              <a:chExt cx="2710373" cy="1640101"/>
            </a:xfrm>
          </p:grpSpPr>
          <p:grpSp>
            <p:nvGrpSpPr>
              <p:cNvPr id="129" name="Google Shape;129;p21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30" name="Google Shape;130;p2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31" name="Google Shape;131;p2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2" name="Google Shape;132;p21"/>
              <p:cNvSpPr txBox="1"/>
              <p:nvPr/>
            </p:nvSpPr>
            <p:spPr>
              <a:xfrm>
                <a:off x="6261275" y="2702599"/>
                <a:ext cx="1089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Open Sans"/>
                    <a:ea typeface="Open Sans"/>
                    <a:cs typeface="Open Sans"/>
                    <a:sym typeface="Open Sans"/>
                  </a:rPr>
                  <a:t>November</a:t>
                </a:r>
                <a:endParaRPr b="1" sz="12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21"/>
              <p:cNvSpPr txBox="1"/>
              <p:nvPr/>
            </p:nvSpPr>
            <p:spPr>
              <a:xfrm>
                <a:off x="6718048" y="33989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Open Sans"/>
                    <a:ea typeface="Open Sans"/>
                    <a:cs typeface="Open Sans"/>
                    <a:sym typeface="Open Sans"/>
                  </a:rPr>
                  <a:t>Implementation of Recommender System &amp; Chatbot</a:t>
                </a:r>
                <a:endParaRPr b="1" sz="8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Creating a correlation matrix to understand the correlation between different variables which provided valuable insights for the recommender system and chatbot. </a:t>
                </a:r>
                <a:endParaRPr sz="800"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134" name="Google Shape;134;p21"/>
          <p:cNvGrpSpPr/>
          <p:nvPr/>
        </p:nvGrpSpPr>
        <p:grpSpPr>
          <a:xfrm>
            <a:off x="422576" y="1466764"/>
            <a:ext cx="2603071" cy="2124736"/>
            <a:chOff x="435526" y="1459638"/>
            <a:chExt cx="2603071" cy="2124736"/>
          </a:xfrm>
        </p:grpSpPr>
        <p:sp>
          <p:nvSpPr>
            <p:cNvPr id="135" name="Google Shape;135;p2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" name="Google Shape;136;p21"/>
            <p:cNvGrpSpPr/>
            <p:nvPr/>
          </p:nvGrpSpPr>
          <p:grpSpPr>
            <a:xfrm>
              <a:off x="435526" y="1459638"/>
              <a:ext cx="2603071" cy="2124736"/>
              <a:chOff x="435526" y="1459638"/>
              <a:chExt cx="2603071" cy="2124736"/>
            </a:xfrm>
          </p:grpSpPr>
          <p:sp>
            <p:nvSpPr>
              <p:cNvPr id="137" name="Google Shape;137;p21"/>
              <p:cNvSpPr txBox="1"/>
              <p:nvPr/>
            </p:nvSpPr>
            <p:spPr>
              <a:xfrm>
                <a:off x="435526" y="3212974"/>
                <a:ext cx="983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Open Sans"/>
                    <a:ea typeface="Open Sans"/>
                    <a:cs typeface="Open Sans"/>
                    <a:sym typeface="Open Sans"/>
                  </a:rPr>
                  <a:t>August</a:t>
                </a:r>
                <a:endParaRPr b="1" sz="12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38" name="Google Shape;138;p2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39" name="Google Shape;139;p2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40" name="Google Shape;140;p2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1" name="Google Shape;141;p21"/>
              <p:cNvSpPr txBox="1"/>
              <p:nvPr/>
            </p:nvSpPr>
            <p:spPr>
              <a:xfrm>
                <a:off x="784997" y="1459638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Open Sans"/>
                    <a:ea typeface="Open Sans"/>
                    <a:cs typeface="Open Sans"/>
                    <a:sym typeface="Open Sans"/>
                  </a:rPr>
                  <a:t>Business Understanding / Website Exploration</a:t>
                </a:r>
                <a:endParaRPr b="1" sz="8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Going through the Data2Go website and gathering insights on our future ML models. Each member also created data stories based on personal experience and highlighting variables that captures our interests. </a:t>
                </a:r>
                <a:endParaRPr sz="800"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142" name="Google Shape;142;p21"/>
          <p:cNvGrpSpPr/>
          <p:nvPr/>
        </p:nvGrpSpPr>
        <p:grpSpPr>
          <a:xfrm>
            <a:off x="2316225" y="2709725"/>
            <a:ext cx="2697775" cy="2061750"/>
            <a:chOff x="2329175" y="2702599"/>
            <a:chExt cx="2697775" cy="2061750"/>
          </a:xfrm>
        </p:grpSpPr>
        <p:sp>
          <p:nvSpPr>
            <p:cNvPr id="143" name="Google Shape;143;p2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" name="Google Shape;144;p21"/>
            <p:cNvGrpSpPr/>
            <p:nvPr/>
          </p:nvGrpSpPr>
          <p:grpSpPr>
            <a:xfrm>
              <a:off x="2329175" y="2702599"/>
              <a:ext cx="2697775" cy="2061750"/>
              <a:chOff x="2329175" y="2702599"/>
              <a:chExt cx="2697775" cy="2061750"/>
            </a:xfrm>
          </p:grpSpPr>
          <p:sp>
            <p:nvSpPr>
              <p:cNvPr id="145" name="Google Shape;145;p21"/>
              <p:cNvSpPr txBox="1"/>
              <p:nvPr/>
            </p:nvSpPr>
            <p:spPr>
              <a:xfrm>
                <a:off x="2329175" y="2702599"/>
                <a:ext cx="1132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Open Sans"/>
                    <a:ea typeface="Open Sans"/>
                    <a:cs typeface="Open Sans"/>
                    <a:sym typeface="Open Sans"/>
                  </a:rPr>
                  <a:t>September</a:t>
                </a:r>
                <a:endParaRPr b="1" sz="12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46" name="Google Shape;146;p2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47" name="Google Shape;147;p2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48" name="Google Shape;148;p2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9" name="Google Shape;149;p21"/>
              <p:cNvSpPr txBox="1"/>
              <p:nvPr/>
            </p:nvSpPr>
            <p:spPr>
              <a:xfrm>
                <a:off x="2773350" y="3494449"/>
                <a:ext cx="2253600" cy="12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Open Sans"/>
                    <a:ea typeface="Open Sans"/>
                    <a:cs typeface="Open Sans"/>
                    <a:sym typeface="Open Sans"/>
                  </a:rPr>
                  <a:t>Data Exploration and Sourcing</a:t>
                </a:r>
                <a:endParaRPr b="1" sz="8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Alternating between 2 data acquisition approaches: pulling data from the Census API website using R and directly accessing the data by downloading it from the Data2Go website. </a:t>
                </a: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Understanding</a:t>
                </a:r>
                <a:r>
                  <a:rPr lang="en" sz="800">
                    <a:latin typeface="Open Sans Light"/>
                    <a:ea typeface="Open Sans Light"/>
                    <a:cs typeface="Open Sans Light"/>
                    <a:sym typeface="Open Sans Light"/>
                  </a:rPr>
                  <a:t> the dataset and identify variables that are relevant to analysis. </a:t>
                </a:r>
                <a:endParaRPr sz="800"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